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s/comment1.xml" ContentType="application/vnd.openxmlformats-officedocument.presentationml.comments+xml"/>
  <Override PartName="/ppt/slides/slide4.xml" ContentType="application/vnd.openxmlformats-officedocument.presentationml.slide+xml"/>
  <Override PartName="/ppt/comments/comment2.xml" ContentType="application/vnd.openxmlformats-officedocument.presentationml.comments+xml"/>
  <Override PartName="/ppt/slides/slide5.xml" ContentType="application/vnd.openxmlformats-officedocument.presentationml.slide+xml"/>
  <Override PartName="/ppt/comments/comment3.xml" ContentType="application/vnd.openxmlformats-officedocument.presentationml.comments+xml"/>
  <Override PartName="/ppt/slides/slide6.xml" ContentType="application/vnd.openxmlformats-officedocument.presentationml.slide+xml"/>
  <Override PartName="/ppt/comments/comment4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2"/>
    <p:sldId id="260" r:id="rId14"/>
    <p:sldId id="261" r:id="rId16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</p:sldIdLst>
  <p:sldSz cx="9144000" cy="68580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comments" Target="comments/comment1.xml"/><Relationship Id="rId12" Type="http://schemas.openxmlformats.org/officeDocument/2006/relationships/slide" Target="slides/slide4.xml"/><Relationship Id="rId13" Type="http://schemas.openxmlformats.org/officeDocument/2006/relationships/comments" Target="comments/comment2.xml"/><Relationship Id="rId14" Type="http://schemas.openxmlformats.org/officeDocument/2006/relationships/slide" Target="slides/slide5.xml"/><Relationship Id="rId15" Type="http://schemas.openxmlformats.org/officeDocument/2006/relationships/comments" Target="comments/comment3.xml"/><Relationship Id="rId16" Type="http://schemas.openxmlformats.org/officeDocument/2006/relationships/slide" Target="slides/slide6.xml"/><Relationship Id="rId17" Type="http://schemas.openxmlformats.org/officeDocument/2006/relationships/comments" Target="comments/comment4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5-10T10:41:48.669" idx="1">
    <p:pos x="4485" y="-1317"/>
    <p:text>Spiegare l’esercizio: Theremin
uno strumento musicale elettronico, il più antico conosciuto che non preveda il contatto fisico dell'esecutore con lo strumento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5-10T10:02:33.697" idx="2">
    <p:pos x="3824" y="98"/>
    <p:text>general purpose. Generici e possono fare molte cose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5-10T10:03:02.469" idx="3">
    <p:pos x="4064" y="-445"/>
    <p:text>microcontroller è dedicato ad uno scopo/funzione e la fanno molto bene in quanto specializzati.
Un pc potrebbe comandare una lavatrice ma per questione di costi non è ragionevole.
Chiedere a loro per altri device.
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5-10T10:09:25.731" idx="4">
    <p:pos x="2352" y="-1232"/>
    <p:text>CC: open source
Utilizzato per prototipi e non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www.devoxx4kids.org" TargetMode="External"/><Relationship Id="rId5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685800" y="2551112"/>
            <a:ext cx="7772400" cy="175577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Corpo livello uno</a:t>
            </a:r>
            <a:endParaRPr sz="32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Corpo livello due</a:t>
            </a:r>
            <a:endParaRPr sz="32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Corpo livello tre</a:t>
            </a:r>
            <a:endParaRPr sz="32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Corpo livello quattro</a:t>
            </a:r>
            <a:endParaRPr sz="32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Livello 5</a:t>
            </a:r>
          </a:p>
        </p:txBody>
      </p:sp>
      <p:pic>
        <p:nvPicPr>
          <p:cNvPr id="11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699" y="553213"/>
            <a:ext cx="4093487" cy="14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368451" y="6355274"/>
            <a:ext cx="232037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 lvl="0"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www.devoxx4kids.org</a:t>
            </a:r>
          </a:p>
        </p:txBody>
      </p:sp>
      <p:pic>
        <p:nvPicPr>
          <p:cNvPr id="14" name="logoAted4Kid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8349" y="81934"/>
            <a:ext cx="3995242" cy="2713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 algn="l">
              <a:defRPr cap="all" sz="4000">
                <a:latin typeface="Comic Sans MS Bold"/>
                <a:ea typeface="Comic Sans MS Bold"/>
                <a:cs typeface="Comic Sans MS Bold"/>
                <a:sym typeface="Comic Sans MS Bold"/>
              </a:defRPr>
            </a:lvl1pPr>
          </a:lstStyle>
          <a:p>
            <a:pPr lvl="0">
              <a:defRPr cap="none" sz="1800"/>
            </a:pPr>
            <a:r>
              <a:rPr cap="all" sz="4000"/>
              <a:t>Titolo Testo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Corpo livello uno</a:t>
            </a:r>
            <a:endParaRPr sz="20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Corpo livello due</a:t>
            </a:r>
            <a:endParaRPr sz="20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Corpo livello tre</a:t>
            </a:r>
            <a:endParaRPr sz="20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Corpo livello quattro</a:t>
            </a:r>
            <a:endParaRPr sz="20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Livello 5</a:t>
            </a:r>
          </a:p>
        </p:txBody>
      </p:sp>
      <p:pic>
        <p:nvPicPr>
          <p:cNvPr id="22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399" y="86845"/>
            <a:ext cx="4877204" cy="1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4" name="Shape 24"/>
          <p:cNvSpPr/>
          <p:nvPr/>
        </p:nvSpPr>
        <p:spPr>
          <a:xfrm>
            <a:off x="457198" y="6356350"/>
            <a:ext cx="2443748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www.devoxx4kids.org</a:t>
            </a:r>
          </a:p>
        </p:txBody>
      </p:sp>
      <p:pic>
        <p:nvPicPr>
          <p:cNvPr id="25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Corpo livello uno</a:t>
            </a:r>
            <a:endParaRPr sz="2800"/>
          </a:p>
          <a:p>
            <a:pPr lvl="1">
              <a:defRPr sz="1800"/>
            </a:pPr>
            <a:r>
              <a:rPr sz="2800"/>
              <a:t>Corpo livello due</a:t>
            </a:r>
            <a:endParaRPr sz="2800"/>
          </a:p>
          <a:p>
            <a:pPr lvl="2">
              <a:defRPr sz="1800"/>
            </a:pPr>
            <a:r>
              <a:rPr sz="2800"/>
              <a:t>Corpo livello tre</a:t>
            </a:r>
            <a:endParaRPr sz="2800"/>
          </a:p>
          <a:p>
            <a:pPr lvl="3">
              <a:defRPr sz="1800"/>
            </a:pPr>
            <a:r>
              <a:rPr sz="2800"/>
              <a:t>Corpo livello quattro</a:t>
            </a:r>
            <a:endParaRPr sz="2800"/>
          </a:p>
          <a:p>
            <a:pPr lvl="4">
              <a:defRPr sz="1800"/>
            </a:pPr>
            <a:r>
              <a:rPr sz="2800"/>
              <a:t>Livello 5</a:t>
            </a:r>
          </a:p>
        </p:txBody>
      </p:sp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body" idx="1"/>
          </p:nvPr>
        </p:nvSpPr>
        <p:spPr>
          <a:xfrm>
            <a:off x="457200" y="1479617"/>
            <a:ext cx="4040188" cy="6952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5pPr>
          </a:lstStyle>
          <a:p>
            <a:pPr lvl="0">
              <a:defRPr sz="1800"/>
            </a:pPr>
            <a:r>
              <a:rPr sz="2400"/>
              <a:t>Corpo livello uno</a:t>
            </a:r>
            <a:endParaRPr sz="2400"/>
          </a:p>
          <a:p>
            <a:pPr lvl="1">
              <a:defRPr sz="1800"/>
            </a:pPr>
            <a:r>
              <a:rPr sz="2400"/>
              <a:t>Corpo livello due</a:t>
            </a:r>
            <a:endParaRPr sz="2400"/>
          </a:p>
          <a:p>
            <a:pPr lvl="2">
              <a:defRPr sz="1800"/>
            </a:pPr>
            <a:r>
              <a:rPr sz="2400"/>
              <a:t>Corpo livello tre</a:t>
            </a:r>
            <a:endParaRPr sz="2400"/>
          </a:p>
          <a:p>
            <a:pPr lvl="3">
              <a:defRPr sz="1800"/>
            </a:pPr>
            <a:r>
              <a:rPr sz="2400"/>
              <a:t>Corpo livello quattro</a:t>
            </a:r>
            <a:endParaRPr sz="2400"/>
          </a:p>
          <a:p>
            <a:pPr lvl="4">
              <a:defRPr sz="1800"/>
            </a:pPr>
            <a:r>
              <a:rPr sz="2400"/>
              <a:t>Livello 5</a:t>
            </a: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2681190" y="274638"/>
            <a:ext cx="6005610" cy="120498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39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ogoAted4Kid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80" y="55449"/>
            <a:ext cx="2194024" cy="1490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6400" y="1658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457198" y="6356350"/>
            <a:ext cx="2443748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/>
          </a:lstStyle>
          <a:p>
            <a:pPr lvl="0"/>
            <a:r>
              <a:t>www.devoxx4kids.org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457200" y="0"/>
            <a:ext cx="3008314" cy="2375013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latin typeface="Comic Sans MS Bold"/>
                <a:ea typeface="Comic Sans MS Bold"/>
                <a:cs typeface="Comic Sans MS Bold"/>
                <a:sym typeface="Comic Sans MS Bold"/>
              </a:defRPr>
            </a:lvl1pPr>
          </a:lstStyle>
          <a:p>
            <a:pPr lvl="0">
              <a:defRPr sz="1800"/>
            </a:pPr>
            <a:r>
              <a:rPr sz="2000"/>
              <a:t>Titolo Testo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1792288" y="4911864"/>
            <a:ext cx="5486401" cy="566739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latin typeface="Comic Sans MS Bold"/>
                <a:ea typeface="Comic Sans MS Bold"/>
                <a:cs typeface="Comic Sans MS Bold"/>
                <a:sym typeface="Comic Sans MS Bold"/>
              </a:defRPr>
            </a:lvl1pPr>
          </a:lstStyle>
          <a:p>
            <a:pPr lvl="0">
              <a:defRPr sz="1800"/>
            </a:pPr>
            <a:r>
              <a:rPr sz="2000"/>
              <a:t>Titolo Testo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1792288" y="5478602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Corpo livello uno</a:t>
            </a:r>
            <a:endParaRPr sz="1400"/>
          </a:p>
          <a:p>
            <a:pPr lvl="1">
              <a:defRPr sz="1800"/>
            </a:pPr>
            <a:r>
              <a:rPr sz="1400"/>
              <a:t>Corpo livello due</a:t>
            </a:r>
            <a:endParaRPr sz="1400"/>
          </a:p>
          <a:p>
            <a:pPr lvl="2">
              <a:defRPr sz="1800"/>
            </a:pPr>
            <a:r>
              <a:rPr sz="1400"/>
              <a:t>Corpo livello tre</a:t>
            </a:r>
            <a:endParaRPr sz="1400"/>
          </a:p>
          <a:p>
            <a:pPr lvl="3">
              <a:defRPr sz="1800"/>
            </a:pPr>
            <a:r>
              <a:rPr sz="1400"/>
              <a:t>Corpo livello quattro</a:t>
            </a:r>
            <a:endParaRPr sz="1400"/>
          </a:p>
          <a:p>
            <a:pPr lvl="4">
              <a:defRPr sz="1800"/>
            </a:pPr>
            <a:r>
              <a:rPr sz="1400"/>
              <a:t>Livello 5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681190" y="274638"/>
            <a:ext cx="600561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356350"/>
            <a:ext cx="1219200" cy="3581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/>
          </a:lstStyle>
          <a:p>
            <a:pPr lvl="0"/>
            <a:fld id="{86CB4B4D-7CA3-9044-876B-883B54F8677D}" type="slidenum"/>
          </a:p>
        </p:txBody>
      </p:sp>
      <p:pic>
        <p:nvPicPr>
          <p:cNvPr id="5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457198" y="6356350"/>
            <a:ext cx="2443748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www.devoxx4kids.org</a:t>
            </a:r>
          </a:p>
        </p:txBody>
      </p:sp>
      <p:pic>
        <p:nvPicPr>
          <p:cNvPr id="7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transition spd="med" advClick="1"/>
  <p:txStyles>
    <p:titleStyle>
      <a:lvl1pPr algn="ctr" defTabSz="457200">
        <a:defRPr sz="4400">
          <a:latin typeface="Comic Sans MS"/>
          <a:ea typeface="Comic Sans MS"/>
          <a:cs typeface="Comic Sans MS"/>
          <a:sym typeface="Comic Sans MS"/>
        </a:defRPr>
      </a:lvl1pPr>
      <a:lvl2pPr algn="ctr" defTabSz="457200">
        <a:defRPr sz="4400">
          <a:latin typeface="Comic Sans MS"/>
          <a:ea typeface="Comic Sans MS"/>
          <a:cs typeface="Comic Sans MS"/>
          <a:sym typeface="Comic Sans MS"/>
        </a:defRPr>
      </a:lvl2pPr>
      <a:lvl3pPr algn="ctr" defTabSz="457200">
        <a:defRPr sz="4400">
          <a:latin typeface="Comic Sans MS"/>
          <a:ea typeface="Comic Sans MS"/>
          <a:cs typeface="Comic Sans MS"/>
          <a:sym typeface="Comic Sans MS"/>
        </a:defRPr>
      </a:lvl3pPr>
      <a:lvl4pPr algn="ctr" defTabSz="457200">
        <a:defRPr sz="4400">
          <a:latin typeface="Comic Sans MS"/>
          <a:ea typeface="Comic Sans MS"/>
          <a:cs typeface="Comic Sans MS"/>
          <a:sym typeface="Comic Sans MS"/>
        </a:defRPr>
      </a:lvl4pPr>
      <a:lvl5pPr algn="ctr" defTabSz="457200">
        <a:defRPr sz="4400">
          <a:latin typeface="Comic Sans MS"/>
          <a:ea typeface="Comic Sans MS"/>
          <a:cs typeface="Comic Sans MS"/>
          <a:sym typeface="Comic Sans MS"/>
        </a:defRPr>
      </a:lvl5pPr>
      <a:lvl6pPr algn="ctr" defTabSz="457200">
        <a:defRPr sz="4400">
          <a:latin typeface="Comic Sans MS"/>
          <a:ea typeface="Comic Sans MS"/>
          <a:cs typeface="Comic Sans MS"/>
          <a:sym typeface="Comic Sans MS"/>
        </a:defRPr>
      </a:lvl6pPr>
      <a:lvl7pPr algn="ctr" defTabSz="457200">
        <a:defRPr sz="4400">
          <a:latin typeface="Comic Sans MS"/>
          <a:ea typeface="Comic Sans MS"/>
          <a:cs typeface="Comic Sans MS"/>
          <a:sym typeface="Comic Sans MS"/>
        </a:defRPr>
      </a:lvl7pPr>
      <a:lvl8pPr algn="ctr" defTabSz="457200">
        <a:defRPr sz="4400">
          <a:latin typeface="Comic Sans MS"/>
          <a:ea typeface="Comic Sans MS"/>
          <a:cs typeface="Comic Sans MS"/>
          <a:sym typeface="Comic Sans MS"/>
        </a:defRPr>
      </a:lvl8pPr>
      <a:lvl9pPr algn="ctr" defTabSz="457200">
        <a:defRPr sz="4400">
          <a:latin typeface="Comic Sans MS"/>
          <a:ea typeface="Comic Sans MS"/>
          <a:cs typeface="Comic Sans MS"/>
          <a:sym typeface="Comic Sans MS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Comic Sans MS"/>
          <a:ea typeface="Comic Sans MS"/>
          <a:cs typeface="Comic Sans MS"/>
          <a:sym typeface="Comic Sans MS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Comic Sans MS"/>
          <a:ea typeface="Comic Sans MS"/>
          <a:cs typeface="Comic Sans MS"/>
          <a:sym typeface="Comic Sans MS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Comic Sans MS"/>
          <a:ea typeface="Comic Sans MS"/>
          <a:cs typeface="Comic Sans MS"/>
          <a:sym typeface="Comic Sans MS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9pPr>
    </p:bodyStyle>
    <p:otherStyle>
      <a:lvl1pPr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2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g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rduino.cc" TargetMode="External"/><Relationship Id="rId3" Type="http://schemas.openxmlformats.org/officeDocument/2006/relationships/hyperlink" Target="http://fablab.supsi.ch/" TargetMode="External"/><Relationship Id="rId4" Type="http://schemas.openxmlformats.org/officeDocument/2006/relationships/hyperlink" Target="http://fritzing.org" TargetMode="External"/><Relationship Id="rId5" Type="http://schemas.openxmlformats.org/officeDocument/2006/relationships/hyperlink" Target="http://s4a.cat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1.xml"/><Relationship Id="rId3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2.xml"/><Relationship Id="rId3" Type="http://schemas.openxmlformats.org/officeDocument/2006/relationships/image" Target="../media/image5.jpeg"/><Relationship Id="rId4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3.xml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4.xml"/><Relationship Id="rId3" Type="http://schemas.openxmlformats.org/officeDocument/2006/relationships/image" Target="../media/image8.jpeg"/><Relationship Id="rId4" Type="http://schemas.openxmlformats.org/officeDocument/2006/relationships/hyperlink" Target="http://arduino.cc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9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xfrm>
            <a:off x="584200" y="2536825"/>
            <a:ext cx="7772400" cy="17843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 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1371600" y="4634962"/>
            <a:ext cx="6400800" cy="74916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Manno, 17 maggio 2014</a:t>
            </a:r>
          </a:p>
        </p:txBody>
      </p:sp>
      <p:pic>
        <p:nvPicPr>
          <p:cNvPr id="60" name="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4502" y="2536825"/>
            <a:ext cx="2614996" cy="1784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10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6008934" y="4811930"/>
            <a:ext cx="2066132" cy="1399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934" y="16705"/>
                </a:lnTo>
                <a:lnTo>
                  <a:pt x="934" y="20620"/>
                </a:lnTo>
                <a:cubicBezTo>
                  <a:pt x="934" y="21161"/>
                  <a:pt x="1231" y="21600"/>
                  <a:pt x="1597" y="21600"/>
                </a:cubicBezTo>
                <a:lnTo>
                  <a:pt x="20936" y="21600"/>
                </a:lnTo>
                <a:cubicBezTo>
                  <a:pt x="21303" y="21600"/>
                  <a:pt x="21600" y="21161"/>
                  <a:pt x="21600" y="20620"/>
                </a:cubicBezTo>
                <a:lnTo>
                  <a:pt x="21600" y="10396"/>
                </a:lnTo>
                <a:cubicBezTo>
                  <a:pt x="21600" y="9854"/>
                  <a:pt x="21303" y="9416"/>
                  <a:pt x="20936" y="9416"/>
                </a:cubicBezTo>
                <a:lnTo>
                  <a:pt x="2431" y="94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Entrate (Input) analogiche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14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5584330" y="973775"/>
            <a:ext cx="3223817" cy="1662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58" y="0"/>
                </a:moveTo>
                <a:cubicBezTo>
                  <a:pt x="10423" y="0"/>
                  <a:pt x="10232" y="369"/>
                  <a:pt x="10232" y="825"/>
                </a:cubicBezTo>
                <a:lnTo>
                  <a:pt x="10232" y="7666"/>
                </a:lnTo>
                <a:lnTo>
                  <a:pt x="0" y="9315"/>
                </a:lnTo>
                <a:lnTo>
                  <a:pt x="10232" y="10965"/>
                </a:lnTo>
                <a:lnTo>
                  <a:pt x="10232" y="20775"/>
                </a:lnTo>
                <a:cubicBezTo>
                  <a:pt x="10232" y="21231"/>
                  <a:pt x="10423" y="21600"/>
                  <a:pt x="10658" y="21600"/>
                </a:cubicBezTo>
                <a:lnTo>
                  <a:pt x="21175" y="21600"/>
                </a:lnTo>
                <a:cubicBezTo>
                  <a:pt x="21410" y="21600"/>
                  <a:pt x="21600" y="21231"/>
                  <a:pt x="21600" y="20775"/>
                </a:cubicBezTo>
                <a:lnTo>
                  <a:pt x="21600" y="825"/>
                </a:lnTo>
                <a:cubicBezTo>
                  <a:pt x="21600" y="369"/>
                  <a:pt x="21410" y="0"/>
                  <a:pt x="21175" y="0"/>
                </a:cubicBezTo>
                <a:lnTo>
                  <a:pt x="1065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Entrate (Input) e uscite (Output)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digitali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18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387531" y="2167466"/>
            <a:ext cx="1597026" cy="789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9" y="0"/>
                </a:moveTo>
                <a:cubicBezTo>
                  <a:pt x="385" y="0"/>
                  <a:pt x="0" y="778"/>
                  <a:pt x="0" y="1738"/>
                </a:cubicBezTo>
                <a:lnTo>
                  <a:pt x="0" y="19862"/>
                </a:lnTo>
                <a:cubicBezTo>
                  <a:pt x="0" y="20822"/>
                  <a:pt x="385" y="21600"/>
                  <a:pt x="859" y="21600"/>
                </a:cubicBezTo>
                <a:lnTo>
                  <a:pt x="16318" y="21600"/>
                </a:lnTo>
                <a:cubicBezTo>
                  <a:pt x="16792" y="21600"/>
                  <a:pt x="17177" y="20822"/>
                  <a:pt x="17177" y="19862"/>
                </a:cubicBezTo>
                <a:lnTo>
                  <a:pt x="17177" y="13043"/>
                </a:lnTo>
                <a:lnTo>
                  <a:pt x="21600" y="9567"/>
                </a:lnTo>
                <a:lnTo>
                  <a:pt x="17177" y="6092"/>
                </a:lnTo>
                <a:lnTo>
                  <a:pt x="17177" y="1738"/>
                </a:lnTo>
                <a:cubicBezTo>
                  <a:pt x="17177" y="778"/>
                  <a:pt x="16792" y="0"/>
                  <a:pt x="16318" y="0"/>
                </a:cubicBezTo>
                <a:lnTo>
                  <a:pt x="85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USB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22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2559164" y="405896"/>
            <a:ext cx="1604567" cy="1248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5" y="0"/>
                </a:moveTo>
                <a:cubicBezTo>
                  <a:pt x="383" y="0"/>
                  <a:pt x="0" y="492"/>
                  <a:pt x="0" y="1099"/>
                </a:cubicBezTo>
                <a:lnTo>
                  <a:pt x="0" y="12558"/>
                </a:lnTo>
                <a:cubicBezTo>
                  <a:pt x="0" y="13164"/>
                  <a:pt x="383" y="13656"/>
                  <a:pt x="855" y="13656"/>
                </a:cubicBezTo>
                <a:lnTo>
                  <a:pt x="3254" y="13656"/>
                </a:lnTo>
                <a:lnTo>
                  <a:pt x="4963" y="21600"/>
                </a:lnTo>
                <a:lnTo>
                  <a:pt x="6668" y="13656"/>
                </a:lnTo>
                <a:lnTo>
                  <a:pt x="20745" y="13656"/>
                </a:lnTo>
                <a:cubicBezTo>
                  <a:pt x="21217" y="13656"/>
                  <a:pt x="21600" y="13164"/>
                  <a:pt x="21600" y="12558"/>
                </a:cubicBezTo>
                <a:lnTo>
                  <a:pt x="21600" y="1099"/>
                </a:lnTo>
                <a:cubicBezTo>
                  <a:pt x="21600" y="492"/>
                  <a:pt x="21217" y="0"/>
                  <a:pt x="20745" y="0"/>
                </a:cubicBezTo>
                <a:lnTo>
                  <a:pt x="85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Reset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6305146" y="25400"/>
            <a:ext cx="2864254" cy="15503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27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368638">
            <a:off x="2787713" y="1003130"/>
            <a:ext cx="3568574" cy="246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R276-S03N-SERVO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6690" y="1514406"/>
            <a:ext cx="2015332" cy="201533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6780514" y="4493535"/>
            <a:ext cx="1913518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Attuatori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(Output)</a:t>
            </a:r>
          </a:p>
        </p:txBody>
      </p:sp>
      <p:sp>
        <p:nvSpPr>
          <p:cNvPr id="130" name="Shape 130"/>
          <p:cNvSpPr/>
          <p:nvPr/>
        </p:nvSpPr>
        <p:spPr>
          <a:xfrm>
            <a:off x="914505" y="4493535"/>
            <a:ext cx="1779574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Sensori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(Input)</a:t>
            </a:r>
          </a:p>
        </p:txBody>
      </p:sp>
      <p:sp>
        <p:nvSpPr>
          <p:cNvPr id="131" name="Shape 131"/>
          <p:cNvSpPr/>
          <p:nvPr/>
        </p:nvSpPr>
        <p:spPr>
          <a:xfrm>
            <a:off x="3733850" y="4493535"/>
            <a:ext cx="1940308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Software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(Logica)</a:t>
            </a:r>
          </a:p>
        </p:txBody>
      </p:sp>
      <p:sp>
        <p:nvSpPr>
          <p:cNvPr id="132" name="Shape 132"/>
          <p:cNvSpPr/>
          <p:nvPr/>
        </p:nvSpPr>
        <p:spPr>
          <a:xfrm>
            <a:off x="2787588" y="4493535"/>
            <a:ext cx="4159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+</a:t>
            </a:r>
          </a:p>
        </p:txBody>
      </p:sp>
      <p:pic>
        <p:nvPicPr>
          <p:cNvPr id="133" name="sensors_355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48699">
            <a:off x="155651" y="1821991"/>
            <a:ext cx="3070720" cy="1911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5mm-flashing-green-le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9129" y="2928633"/>
            <a:ext cx="1354641" cy="135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peaker (3)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75520" y="-207077"/>
            <a:ext cx="2015332" cy="201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light_bulb_idea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05403">
            <a:off x="5250484" y="5250312"/>
            <a:ext cx="1360319" cy="158477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5958282" y="4493535"/>
            <a:ext cx="41593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+</a:t>
            </a:r>
          </a:p>
        </p:txBody>
      </p:sp>
      <p:sp>
        <p:nvSpPr>
          <p:cNvPr id="138" name="Shape 138"/>
          <p:cNvSpPr/>
          <p:nvPr/>
        </p:nvSpPr>
        <p:spPr>
          <a:xfrm>
            <a:off x="2762188" y="2164948"/>
            <a:ext cx="4159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+</a:t>
            </a:r>
          </a:p>
        </p:txBody>
      </p:sp>
      <p:sp>
        <p:nvSpPr>
          <p:cNvPr id="139" name="Shape 139"/>
          <p:cNvSpPr/>
          <p:nvPr/>
        </p:nvSpPr>
        <p:spPr>
          <a:xfrm>
            <a:off x="5940476" y="2079438"/>
            <a:ext cx="4159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+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42" name="Arduino31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3933" y="-125534"/>
            <a:ext cx="10213360" cy="7109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4302882" y="3249929"/>
            <a:ext cx="63891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</a:p>
        </p:txBody>
      </p:sp>
      <p:sp>
        <p:nvSpPr>
          <p:cNvPr id="144" name="Shape 144"/>
          <p:cNvSpPr/>
          <p:nvPr/>
        </p:nvSpPr>
        <p:spPr>
          <a:xfrm>
            <a:off x="4429882" y="3376929"/>
            <a:ext cx="63891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</a:p>
        </p:txBody>
      </p:sp>
      <p:sp>
        <p:nvSpPr>
          <p:cNvPr id="145" name="Shape 145"/>
          <p:cNvSpPr/>
          <p:nvPr/>
        </p:nvSpPr>
        <p:spPr>
          <a:xfrm>
            <a:off x="4556882" y="3503929"/>
            <a:ext cx="63891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48" name="Shape 148"/>
          <p:cNvSpPr/>
          <p:nvPr/>
        </p:nvSpPr>
        <p:spPr>
          <a:xfrm>
            <a:off x="734182" y="1994746"/>
            <a:ext cx="7968087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01052" indent="-401052">
              <a:buSzPct val="100000"/>
              <a:buAutoNum type="arabicPeriod" startAt="1"/>
            </a:pPr>
            <a:r>
              <a:rPr b="1" sz="3000">
                <a:latin typeface="Verdana"/>
                <a:ea typeface="Verdana"/>
                <a:cs typeface="Verdana"/>
                <a:sym typeface="Verdana"/>
              </a:rPr>
              <a:t>Cablaggio elettronico (hardware)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2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Programmazione (software)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3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Trasferimento del software sull’Arduino e verifica del funzionamento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51" name="risultato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risultat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6693623" y="2921000"/>
            <a:ext cx="2175669" cy="10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2" y="0"/>
                </a:moveTo>
                <a:cubicBezTo>
                  <a:pt x="2804" y="0"/>
                  <a:pt x="2522" y="604"/>
                  <a:pt x="2522" y="1350"/>
                </a:cubicBezTo>
                <a:lnTo>
                  <a:pt x="2522" y="10800"/>
                </a:lnTo>
                <a:lnTo>
                  <a:pt x="0" y="13500"/>
                </a:lnTo>
                <a:lnTo>
                  <a:pt x="2522" y="16200"/>
                </a:lnTo>
                <a:lnTo>
                  <a:pt x="2522" y="20250"/>
                </a:lnTo>
                <a:cubicBezTo>
                  <a:pt x="2522" y="20996"/>
                  <a:pt x="2804" y="21600"/>
                  <a:pt x="3152" y="21600"/>
                </a:cubicBezTo>
                <a:lnTo>
                  <a:pt x="20970" y="21600"/>
                </a:lnTo>
                <a:cubicBezTo>
                  <a:pt x="21318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4"/>
                  <a:pt x="21318" y="0"/>
                  <a:pt x="20970" y="0"/>
                </a:cubicBezTo>
                <a:lnTo>
                  <a:pt x="3152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rPr sz="2300"/>
              <a:t>Attuatori:</a:t>
            </a:r>
            <a:endParaRPr sz="2300"/>
          </a:p>
          <a:p>
            <a:pPr lvl="0"/>
            <a:r>
              <a:rPr sz="2300"/>
              <a:t>LED</a:t>
            </a:r>
          </a:p>
        </p:txBody>
      </p:sp>
      <p:sp>
        <p:nvSpPr>
          <p:cNvPr id="154" name="Shape 154"/>
          <p:cNvSpPr/>
          <p:nvPr/>
        </p:nvSpPr>
        <p:spPr>
          <a:xfrm>
            <a:off x="6820623" y="643466"/>
            <a:ext cx="2175669" cy="1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2" y="0"/>
                </a:moveTo>
                <a:cubicBezTo>
                  <a:pt x="2804" y="0"/>
                  <a:pt x="2522" y="604"/>
                  <a:pt x="2522" y="1350"/>
                </a:cubicBezTo>
                <a:lnTo>
                  <a:pt x="2522" y="10800"/>
                </a:lnTo>
                <a:lnTo>
                  <a:pt x="0" y="13500"/>
                </a:lnTo>
                <a:lnTo>
                  <a:pt x="2522" y="16200"/>
                </a:lnTo>
                <a:lnTo>
                  <a:pt x="2522" y="20250"/>
                </a:lnTo>
                <a:cubicBezTo>
                  <a:pt x="2522" y="20996"/>
                  <a:pt x="2804" y="21600"/>
                  <a:pt x="3152" y="21600"/>
                </a:cubicBezTo>
                <a:lnTo>
                  <a:pt x="20970" y="21600"/>
                </a:lnTo>
                <a:cubicBezTo>
                  <a:pt x="21318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4"/>
                  <a:pt x="21318" y="0"/>
                  <a:pt x="20970" y="0"/>
                </a:cubicBezTo>
                <a:lnTo>
                  <a:pt x="3152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rPr sz="2300"/>
              <a:t>Attuatori:</a:t>
            </a:r>
            <a:endParaRPr sz="2300"/>
          </a:p>
          <a:p>
            <a:pPr lvl="0"/>
            <a:r>
              <a:rPr sz="2300"/>
              <a:t>cicalino</a:t>
            </a:r>
          </a:p>
        </p:txBody>
      </p:sp>
      <p:sp>
        <p:nvSpPr>
          <p:cNvPr id="155" name="Shape 155"/>
          <p:cNvSpPr/>
          <p:nvPr/>
        </p:nvSpPr>
        <p:spPr>
          <a:xfrm>
            <a:off x="6292912" y="5198533"/>
            <a:ext cx="2578101" cy="1048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35" y="0"/>
                </a:moveTo>
                <a:cubicBezTo>
                  <a:pt x="3241" y="0"/>
                  <a:pt x="3003" y="586"/>
                  <a:pt x="3003" y="1309"/>
                </a:cubicBezTo>
                <a:lnTo>
                  <a:pt x="3003" y="5079"/>
                </a:lnTo>
                <a:lnTo>
                  <a:pt x="0" y="7688"/>
                </a:lnTo>
                <a:lnTo>
                  <a:pt x="3003" y="10305"/>
                </a:lnTo>
                <a:lnTo>
                  <a:pt x="3003" y="20291"/>
                </a:lnTo>
                <a:cubicBezTo>
                  <a:pt x="3003" y="21014"/>
                  <a:pt x="3241" y="21600"/>
                  <a:pt x="3535" y="21600"/>
                </a:cubicBezTo>
                <a:lnTo>
                  <a:pt x="21068" y="21600"/>
                </a:lnTo>
                <a:cubicBezTo>
                  <a:pt x="21362" y="21600"/>
                  <a:pt x="21600" y="21014"/>
                  <a:pt x="21600" y="20291"/>
                </a:cubicBezTo>
                <a:lnTo>
                  <a:pt x="21600" y="1309"/>
                </a:lnTo>
                <a:cubicBezTo>
                  <a:pt x="21600" y="586"/>
                  <a:pt x="21362" y="0"/>
                  <a:pt x="21068" y="0"/>
                </a:cubicBezTo>
                <a:lnTo>
                  <a:pt x="353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rPr sz="2300"/>
              <a:t>Sensore:</a:t>
            </a:r>
            <a:endParaRPr sz="2300"/>
          </a:p>
          <a:p>
            <a:pPr lvl="0"/>
            <a:r>
              <a:rPr sz="2300"/>
              <a:t>fotoresistenza</a:t>
            </a:r>
          </a:p>
        </p:txBody>
      </p:sp>
      <p:sp>
        <p:nvSpPr>
          <p:cNvPr id="156" name="Shape 156"/>
          <p:cNvSpPr/>
          <p:nvPr/>
        </p:nvSpPr>
        <p:spPr>
          <a:xfrm>
            <a:off x="1509311" y="5177895"/>
            <a:ext cx="3394870" cy="731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570" y="610"/>
                </a:lnTo>
                <a:lnTo>
                  <a:pt x="404" y="610"/>
                </a:lnTo>
                <a:cubicBezTo>
                  <a:pt x="181" y="610"/>
                  <a:pt x="0" y="1450"/>
                  <a:pt x="0" y="2486"/>
                </a:cubicBezTo>
                <a:lnTo>
                  <a:pt x="0" y="19724"/>
                </a:lnTo>
                <a:cubicBezTo>
                  <a:pt x="0" y="20760"/>
                  <a:pt x="181" y="21600"/>
                  <a:pt x="404" y="21600"/>
                </a:cubicBezTo>
                <a:lnTo>
                  <a:pt x="14643" y="21600"/>
                </a:lnTo>
                <a:cubicBezTo>
                  <a:pt x="14866" y="21600"/>
                  <a:pt x="15047" y="20760"/>
                  <a:pt x="15047" y="19724"/>
                </a:cubicBezTo>
                <a:lnTo>
                  <a:pt x="15047" y="4292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300"/>
            </a:lvl1pPr>
          </a:lstStyle>
          <a:p>
            <a:pPr lvl="0">
              <a:defRPr sz="1800"/>
            </a:pPr>
            <a:r>
              <a:rPr sz="2300"/>
              <a:t>Breadboard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59" name="b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135" y="1445839"/>
            <a:ext cx="6633730" cy="396632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3312282" y="5408929"/>
            <a:ext cx="217089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800"/>
              <a:t>Breadboard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Untitled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903" y="1402992"/>
            <a:ext cx="6738899" cy="485200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64" name="Shape 164"/>
          <p:cNvSpPr/>
          <p:nvPr/>
        </p:nvSpPr>
        <p:spPr>
          <a:xfrm>
            <a:off x="5425429" y="933694"/>
            <a:ext cx="2418557" cy="3522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7" y="0"/>
                </a:moveTo>
                <a:cubicBezTo>
                  <a:pt x="254" y="0"/>
                  <a:pt x="0" y="174"/>
                  <a:pt x="0" y="389"/>
                </a:cubicBezTo>
                <a:lnTo>
                  <a:pt x="0" y="6646"/>
                </a:lnTo>
                <a:cubicBezTo>
                  <a:pt x="0" y="6861"/>
                  <a:pt x="254" y="7035"/>
                  <a:pt x="567" y="7035"/>
                </a:cubicBezTo>
                <a:lnTo>
                  <a:pt x="10524" y="7035"/>
                </a:lnTo>
                <a:lnTo>
                  <a:pt x="11654" y="21600"/>
                </a:lnTo>
                <a:lnTo>
                  <a:pt x="12788" y="7035"/>
                </a:lnTo>
                <a:lnTo>
                  <a:pt x="21033" y="7035"/>
                </a:lnTo>
                <a:cubicBezTo>
                  <a:pt x="21346" y="7035"/>
                  <a:pt x="21600" y="6861"/>
                  <a:pt x="21600" y="6646"/>
                </a:cubicBezTo>
                <a:lnTo>
                  <a:pt x="21600" y="389"/>
                </a:lnTo>
                <a:cubicBezTo>
                  <a:pt x="21600" y="174"/>
                  <a:pt x="21346" y="0"/>
                  <a:pt x="21033" y="0"/>
                </a:cubicBezTo>
                <a:lnTo>
                  <a:pt x="567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165" name="led-catodo-anodo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9292" y="996401"/>
            <a:ext cx="1890831" cy="971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63" name="ShowPictur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072" y="2839422"/>
            <a:ext cx="1117601" cy="16484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64" name="Gaspar20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7660" y="3225582"/>
            <a:ext cx="1490280" cy="14902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65" name="GiorgioCifani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9454" y="555114"/>
            <a:ext cx="1490281" cy="14902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66" name="Andrea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0654" y="4488096"/>
            <a:ext cx="1490281" cy="14902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67" name="Shape 67"/>
          <p:cNvSpPr/>
          <p:nvPr/>
        </p:nvSpPr>
        <p:spPr>
          <a:xfrm>
            <a:off x="832499" y="4502996"/>
            <a:ext cx="144583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Celestino</a:t>
            </a:r>
          </a:p>
        </p:txBody>
      </p:sp>
      <p:sp>
        <p:nvSpPr>
          <p:cNvPr id="68" name="Shape 68"/>
          <p:cNvSpPr/>
          <p:nvPr/>
        </p:nvSpPr>
        <p:spPr>
          <a:xfrm>
            <a:off x="3224275" y="5942329"/>
            <a:ext cx="114474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Andrea</a:t>
            </a:r>
          </a:p>
        </p:txBody>
      </p:sp>
      <p:sp>
        <p:nvSpPr>
          <p:cNvPr id="69" name="Shape 69"/>
          <p:cNvSpPr/>
          <p:nvPr/>
        </p:nvSpPr>
        <p:spPr>
          <a:xfrm>
            <a:off x="6390656" y="4781550"/>
            <a:ext cx="114032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Gaspar</a:t>
            </a:r>
          </a:p>
        </p:txBody>
      </p:sp>
      <p:sp>
        <p:nvSpPr>
          <p:cNvPr id="70" name="Shape 70"/>
          <p:cNvSpPr/>
          <p:nvPr/>
        </p:nvSpPr>
        <p:spPr>
          <a:xfrm>
            <a:off x="2559813" y="2075669"/>
            <a:ext cx="11521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Giorgio</a:t>
            </a:r>
          </a:p>
        </p:txBody>
      </p:sp>
      <p:pic>
        <p:nvPicPr>
          <p:cNvPr id="71" name="Unknown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19678" y="2325084"/>
            <a:ext cx="1490281" cy="149028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4282368" y="3757642"/>
            <a:ext cx="11367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Serena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68" name="breadboar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385493">
            <a:off x="3006832" y="270833"/>
            <a:ext cx="4961109" cy="639058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242575" y="4690533"/>
            <a:ext cx="428902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0" y="0"/>
                </a:moveTo>
                <a:cubicBezTo>
                  <a:pt x="143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43" y="21600"/>
                  <a:pt x="320" y="21600"/>
                </a:cubicBezTo>
                <a:lnTo>
                  <a:pt x="11423" y="21600"/>
                </a:lnTo>
                <a:cubicBezTo>
                  <a:pt x="11599" y="21600"/>
                  <a:pt x="11742" y="21116"/>
                  <a:pt x="11742" y="20520"/>
                </a:cubicBezTo>
                <a:lnTo>
                  <a:pt x="11742" y="13594"/>
                </a:lnTo>
                <a:lnTo>
                  <a:pt x="21600" y="11434"/>
                </a:lnTo>
                <a:lnTo>
                  <a:pt x="11742" y="9274"/>
                </a:lnTo>
                <a:lnTo>
                  <a:pt x="11742" y="1080"/>
                </a:lnTo>
                <a:cubicBezTo>
                  <a:pt x="11742" y="484"/>
                  <a:pt x="11599" y="0"/>
                  <a:pt x="11423" y="0"/>
                </a:cubicBezTo>
                <a:lnTo>
                  <a:pt x="32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/>
          </a:p>
        </p:txBody>
      </p:sp>
      <p:pic>
        <p:nvPicPr>
          <p:cNvPr id="170" name="led-catodo-anodo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439" y="4803368"/>
            <a:ext cx="2031901" cy="1044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73" name="Shape 173"/>
          <p:cNvSpPr/>
          <p:nvPr/>
        </p:nvSpPr>
        <p:spPr>
          <a:xfrm>
            <a:off x="734182" y="1994746"/>
            <a:ext cx="7968087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01052" indent="-401052">
              <a:buSzPct val="100000"/>
              <a:buAutoNum type="arabicPeriod" startAt="1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Cablaggio elettronico (hardware)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2"/>
            </a:pPr>
            <a:r>
              <a:rPr b="1" sz="3000">
                <a:latin typeface="Verdana"/>
                <a:ea typeface="Verdana"/>
                <a:cs typeface="Verdana"/>
                <a:sym typeface="Verdana"/>
              </a:rPr>
              <a:t>Programmazione (software)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3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Trasferimento del software sull’Arduino e verifica del funzionamento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76" name="Shape 176"/>
          <p:cNvSpPr/>
          <p:nvPr/>
        </p:nvSpPr>
        <p:spPr>
          <a:xfrm>
            <a:off x="2103703" y="170180"/>
            <a:ext cx="7477983" cy="651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void setup() {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9600"/>
                </a:solidFill>
                <a:latin typeface="Courier"/>
                <a:ea typeface="Courier"/>
                <a:cs typeface="Courier"/>
                <a:sym typeface="Courier"/>
              </a:rPr>
              <a:t>  // Inizio della calibrazione, </a:t>
            </a:r>
            <a:endParaRPr>
              <a:solidFill>
                <a:srgbClr val="0096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  pinMode(PIN_LED_VERDE, OUTPUT);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  digitalWrite(PIN_LED_VERDE, LOW);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36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pinMode(PIN_LED_GIALLO, OUTPUT);</a:t>
            </a:r>
            <a:endParaRPr>
              <a:solidFill>
                <a:srgbClr val="000000">
                  <a:alpha val="36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36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digitalWrite(PIN_LED_GIALLO, HIGH);</a:t>
            </a:r>
            <a:endParaRPr>
              <a:solidFill>
                <a:srgbClr val="000000">
                  <a:alpha val="36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A00"/>
                </a:solidFill>
                <a:latin typeface="Courier"/>
                <a:ea typeface="Courier"/>
                <a:cs typeface="Courier"/>
                <a:sym typeface="Courier"/>
              </a:rPr>
              <a:t>  // calibra per i primi 5 secondi....</a:t>
            </a:r>
            <a:endParaRPr>
              <a:solidFill>
                <a:srgbClr val="008A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8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while (millis() &lt; 5000) {</a:t>
            </a:r>
            <a:endParaRPr>
              <a:solidFill>
                <a:srgbClr val="000000">
                  <a:alpha val="48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100"/>
                </a:solidFill>
                <a:latin typeface="Courier"/>
                <a:ea typeface="Courier"/>
                <a:cs typeface="Courier"/>
                <a:sym typeface="Courier"/>
              </a:rPr>
              <a:t>    // registra valore massimo del sensore</a:t>
            </a:r>
            <a:endParaRPr>
              <a:solidFill>
                <a:srgbClr val="0081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valoreSensore = analogRead(A0);</a:t>
            </a:r>
            <a:endParaRPr>
              <a:solidFill>
                <a:srgbClr val="000000">
                  <a:alpha val="52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if (valoreSensore &gt; valoreAltoDelSensore) {</a:t>
            </a:r>
            <a:endParaRPr>
              <a:solidFill>
                <a:srgbClr val="000000">
                  <a:alpha val="52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valoreAltoDelSensore = valoreSensore;</a:t>
            </a:r>
            <a:endParaRPr>
              <a:solidFill>
                <a:srgbClr val="000000">
                  <a:alpha val="52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}</a:t>
            </a:r>
            <a:endParaRPr>
              <a:solidFill>
                <a:srgbClr val="000000">
                  <a:alpha val="52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100"/>
                </a:solidFill>
                <a:latin typeface="Courier"/>
                <a:ea typeface="Courier"/>
                <a:cs typeface="Courier"/>
                <a:sym typeface="Courier"/>
              </a:rPr>
              <a:t>    // registra valore minimo del sensore</a:t>
            </a:r>
            <a:endParaRPr>
              <a:solidFill>
                <a:srgbClr val="0081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5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if (valoreSensore &lt; valoreBassoDelSensore) {</a:t>
            </a:r>
            <a:endParaRPr>
              <a:solidFill>
                <a:srgbClr val="000000">
                  <a:alpha val="55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5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valoreBassoDelSensore = valoreSensore;</a:t>
            </a:r>
            <a:endParaRPr>
              <a:solidFill>
                <a:srgbClr val="000000">
                  <a:alpha val="55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5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}</a:t>
            </a:r>
            <a:endParaRPr>
              <a:solidFill>
                <a:srgbClr val="000000">
                  <a:alpha val="55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latin typeface="Courier"/>
                <a:ea typeface="Courier"/>
                <a:cs typeface="Courier"/>
                <a:sym typeface="Courier"/>
              </a:rPr>
              <a:t>  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7F00"/>
                </a:solidFill>
                <a:latin typeface="Courier"/>
                <a:ea typeface="Courier"/>
                <a:cs typeface="Courier"/>
                <a:sym typeface="Courier"/>
              </a:rPr>
              <a:t>  // calibrazione terminata...</a:t>
            </a:r>
            <a:endParaRPr>
              <a:solidFill>
                <a:srgbClr val="007F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1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digitalWrite(PIN_LED_GIALLO, LOW);</a:t>
            </a:r>
            <a:endParaRPr>
              <a:solidFill>
                <a:srgbClr val="000000">
                  <a:alpha val="51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1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digitalWrite(PIN_LED_VERDE, HIGH);</a:t>
            </a:r>
            <a:endParaRPr>
              <a:solidFill>
                <a:srgbClr val="000000">
                  <a:alpha val="51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}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79" name="Shape 179"/>
          <p:cNvSpPr/>
          <p:nvPr/>
        </p:nvSpPr>
        <p:spPr>
          <a:xfrm>
            <a:off x="782539" y="1338580"/>
            <a:ext cx="8223414" cy="51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void loop() {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7E00"/>
                </a:solidFill>
                <a:latin typeface="Courier"/>
                <a:ea typeface="Courier"/>
                <a:cs typeface="Courier"/>
                <a:sym typeface="Courier"/>
              </a:rPr>
              <a:t>  //Leggi il valore del sensore</a:t>
            </a:r>
            <a:endParaRPr>
              <a:solidFill>
                <a:srgbClr val="007E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999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valoreSensore = analogRead(A0);</a:t>
            </a:r>
            <a:endParaRPr>
              <a:solidFill>
                <a:srgbClr val="000000">
                  <a:alpha val="52999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rPr>
              <a:t>  //spegni il suono se il valore letto e' </a:t>
            </a:r>
            <a:endParaRPr>
              <a:solidFill>
                <a:srgbClr val="0084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rPr>
              <a:t>  //vicino al valore minimo o massimo</a:t>
            </a:r>
            <a:endParaRPr>
              <a:solidFill>
                <a:srgbClr val="0084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if(siTrovaInUnIntervalloAccettabile(valoreSensore)) {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// mappa il valore letto 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int x = map(valoreSensore, valoreBassoDelSensore, 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    valoreAltoDelSensore, 50, 4000);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// emetti un suono per 20 ms, PIN 8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tone(8, x, 20);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}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200"/>
                </a:solidFill>
                <a:latin typeface="Courier"/>
                <a:ea typeface="Courier"/>
                <a:cs typeface="Courier"/>
                <a:sym typeface="Courier"/>
              </a:rPr>
              <a:t>  // aspetta un momento</a:t>
            </a:r>
            <a:endParaRPr>
              <a:solidFill>
                <a:srgbClr val="0082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1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delay(10);</a:t>
            </a:r>
            <a:endParaRPr>
              <a:solidFill>
                <a:srgbClr val="000000">
                  <a:alpha val="51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}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82" name="Shape 182"/>
          <p:cNvSpPr/>
          <p:nvPr/>
        </p:nvSpPr>
        <p:spPr>
          <a:xfrm>
            <a:off x="1013582" y="1783079"/>
            <a:ext cx="7968087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01052" indent="-401052">
              <a:buSzPct val="100000"/>
              <a:buAutoNum type="arabicPeriod" startAt="1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Cablaggio elettronico (hardware)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2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Programmazione (software)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3"/>
            </a:pPr>
            <a:r>
              <a:rPr b="1" sz="3000">
                <a:latin typeface="Verdana"/>
                <a:ea typeface="Verdana"/>
                <a:cs typeface="Verdana"/>
                <a:sym typeface="Verdana"/>
              </a:rPr>
              <a:t>Trasferimento del software sull’Arduino e verifica del funzionamento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85" name="Screen Shot 2014-05-10 at 12.12.3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9839" y="920110"/>
            <a:ext cx="5136878" cy="517018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197610" y="1268544"/>
            <a:ext cx="2922588" cy="232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2249" y="9783"/>
                </a:lnTo>
                <a:lnTo>
                  <a:pt x="469" y="9783"/>
                </a:lnTo>
                <a:cubicBezTo>
                  <a:pt x="210" y="9783"/>
                  <a:pt x="0" y="10047"/>
                  <a:pt x="0" y="10373"/>
                </a:cubicBezTo>
                <a:lnTo>
                  <a:pt x="0" y="21009"/>
                </a:lnTo>
                <a:cubicBezTo>
                  <a:pt x="0" y="21335"/>
                  <a:pt x="210" y="21600"/>
                  <a:pt x="469" y="21600"/>
                </a:cubicBezTo>
                <a:lnTo>
                  <a:pt x="13208" y="21600"/>
                </a:lnTo>
                <a:cubicBezTo>
                  <a:pt x="13467" y="21600"/>
                  <a:pt x="13677" y="21335"/>
                  <a:pt x="13677" y="21009"/>
                </a:cubicBezTo>
                <a:lnTo>
                  <a:pt x="13677" y="11566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/>
            <a:r>
              <a:t>Verifica e carica </a:t>
            </a:r>
          </a:p>
          <a:p>
            <a:pPr lvl="0"/>
            <a:r>
              <a:t>il software su Arduino tramite USB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89" name="Shape 189"/>
          <p:cNvSpPr/>
          <p:nvPr/>
        </p:nvSpPr>
        <p:spPr>
          <a:xfrm>
            <a:off x="181162" y="5891529"/>
            <a:ext cx="87816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http://dexterindustries.com/blog/2012/03/02/quadrotor-lego-and-arduino/</a:t>
            </a:r>
          </a:p>
        </p:txBody>
      </p:sp>
      <p:pic>
        <p:nvPicPr>
          <p:cNvPr id="190" name="Test-Rig-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6737" y="980021"/>
            <a:ext cx="6530611" cy="4897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93" name="Shape 193"/>
          <p:cNvSpPr/>
          <p:nvPr/>
        </p:nvSpPr>
        <p:spPr>
          <a:xfrm>
            <a:off x="967960" y="1734396"/>
            <a:ext cx="7208080" cy="374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3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2" invalidUrl="" action="" tgtFrame="" tooltip="" history="1" highlightClick="0" endSnd="0"/>
              </a:rPr>
              <a:t>http://arduino.cc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3" invalidUrl="" action="" tgtFrame="" tooltip="" history="1" highlightClick="0" endSnd="0"/>
              </a:rPr>
              <a:t>http://fablab.supsi.ch/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4" invalidUrl="" action="" tgtFrame="" tooltip="" history="1" highlightClick="0" endSnd="0"/>
              </a:rPr>
              <a:t>http://fritzing.org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5" invalidUrl="" action="" tgtFrame="" tooltip="" history="1" highlightClick="0" endSnd="0"/>
              </a:rPr>
              <a:t>http://s4a.cat</a:t>
            </a:r>
            <a:r>
              <a:rPr sz="3000">
                <a:latin typeface="Verdana"/>
                <a:ea typeface="Verdana"/>
                <a:cs typeface="Verdana"/>
                <a:sym typeface="Verdana"/>
              </a:rPr>
              <a:t> (Scratch per Arduino)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75" name="collegamento-mac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78" name="computer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6043" y="1124515"/>
            <a:ext cx="3676732" cy="2494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smartphone-tablet-p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502" y="3591956"/>
            <a:ext cx="6264348" cy="2283878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653749" y="1742863"/>
            <a:ext cx="367136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Computers sono….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83" name="lavatr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9439" y="1522860"/>
            <a:ext cx="2539323" cy="2539323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2768433" y="523115"/>
            <a:ext cx="2912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…ma non solo!</a:t>
            </a:r>
          </a:p>
        </p:txBody>
      </p:sp>
      <p:sp>
        <p:nvSpPr>
          <p:cNvPr id="85" name="Shape 85"/>
          <p:cNvSpPr/>
          <p:nvPr/>
        </p:nvSpPr>
        <p:spPr>
          <a:xfrm>
            <a:off x="454156" y="4513288"/>
            <a:ext cx="7971382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sz="3000">
                <a:latin typeface="Verdana"/>
                <a:ea typeface="Verdana"/>
                <a:cs typeface="Verdana"/>
                <a:sym typeface="Verdana"/>
              </a:rPr>
              <a:t>Oggi molti gli apparecchi contengono un microcontroller che esegue un 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algn="ctr"/>
            <a:r>
              <a:rPr sz="3000">
                <a:latin typeface="Verdana"/>
                <a:ea typeface="Verdana"/>
                <a:cs typeface="Verdana"/>
                <a:sym typeface="Verdana"/>
              </a:rPr>
              <a:t>programma (software).</a:t>
            </a:r>
          </a:p>
        </p:txBody>
      </p:sp>
      <p:pic>
        <p:nvPicPr>
          <p:cNvPr id="86" name="odea-giro-saecovsk1e6hJBdZV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8764" y="1571025"/>
            <a:ext cx="2469899" cy="2585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89" name="ArduinoUno_R3_Front_450px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966" y="1184853"/>
            <a:ext cx="5715001" cy="394970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3445068" y="545319"/>
            <a:ext cx="250687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uFillTx/>
              </a:defRPr>
            </a:pPr>
            <a:r>
              <a:rPr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http://arduino.cc</a:t>
            </a:r>
          </a:p>
        </p:txBody>
      </p:sp>
      <p:sp>
        <p:nvSpPr>
          <p:cNvPr id="91" name="Shape 91"/>
          <p:cNvSpPr/>
          <p:nvPr/>
        </p:nvSpPr>
        <p:spPr>
          <a:xfrm>
            <a:off x="6772055" y="2466792"/>
            <a:ext cx="217440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200"/>
              <a:t>Massimo Banzi</a:t>
            </a:r>
          </a:p>
        </p:txBody>
      </p:sp>
      <p:pic>
        <p:nvPicPr>
          <p:cNvPr id="92" name="logo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78687" y="1222826"/>
            <a:ext cx="1421231" cy="969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5537363317_7ee0c04ac4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10664" y="2973808"/>
            <a:ext cx="1697185" cy="25637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823694" y="5413981"/>
            <a:ext cx="484602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http://it.wikipedia.org/wiki/Open_Source</a:t>
            </a:r>
          </a:p>
        </p:txBody>
      </p:sp>
      <p:sp>
        <p:nvSpPr>
          <p:cNvPr id="95" name="Shape 95"/>
          <p:cNvSpPr/>
          <p:nvPr/>
        </p:nvSpPr>
        <p:spPr>
          <a:xfrm>
            <a:off x="820933" y="5808965"/>
            <a:ext cx="59404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http://creativecommons.org/licenses/by-sa/3.0/it/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98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280555" y="4132791"/>
            <a:ext cx="2074466" cy="789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1" y="0"/>
                </a:moveTo>
                <a:cubicBezTo>
                  <a:pt x="296" y="0"/>
                  <a:pt x="0" y="778"/>
                  <a:pt x="0" y="1738"/>
                </a:cubicBezTo>
                <a:lnTo>
                  <a:pt x="0" y="19862"/>
                </a:lnTo>
                <a:cubicBezTo>
                  <a:pt x="0" y="20822"/>
                  <a:pt x="296" y="21600"/>
                  <a:pt x="661" y="21600"/>
                </a:cubicBezTo>
                <a:lnTo>
                  <a:pt x="17534" y="21600"/>
                </a:lnTo>
                <a:cubicBezTo>
                  <a:pt x="17899" y="21600"/>
                  <a:pt x="18195" y="20822"/>
                  <a:pt x="18195" y="19862"/>
                </a:cubicBezTo>
                <a:lnTo>
                  <a:pt x="18195" y="13043"/>
                </a:lnTo>
                <a:lnTo>
                  <a:pt x="21600" y="9567"/>
                </a:lnTo>
                <a:lnTo>
                  <a:pt x="18195" y="6092"/>
                </a:lnTo>
                <a:lnTo>
                  <a:pt x="18195" y="1738"/>
                </a:lnTo>
                <a:cubicBezTo>
                  <a:pt x="18195" y="778"/>
                  <a:pt x="17899" y="0"/>
                  <a:pt x="17534" y="0"/>
                </a:cubicBezTo>
                <a:lnTo>
                  <a:pt x="661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Alimentazione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sistema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02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3380534" y="4952028"/>
            <a:ext cx="2014141" cy="123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671" y="0"/>
                </a:moveTo>
                <a:lnTo>
                  <a:pt x="14309" y="9171"/>
                </a:lnTo>
                <a:lnTo>
                  <a:pt x="681" y="9171"/>
                </a:lnTo>
                <a:cubicBezTo>
                  <a:pt x="305" y="9171"/>
                  <a:pt x="0" y="9668"/>
                  <a:pt x="0" y="10280"/>
                </a:cubicBezTo>
                <a:lnTo>
                  <a:pt x="0" y="20491"/>
                </a:lnTo>
                <a:cubicBezTo>
                  <a:pt x="0" y="21103"/>
                  <a:pt x="305" y="21600"/>
                  <a:pt x="681" y="21600"/>
                </a:cubicBezTo>
                <a:lnTo>
                  <a:pt x="20919" y="21600"/>
                </a:lnTo>
                <a:cubicBezTo>
                  <a:pt x="21295" y="21600"/>
                  <a:pt x="21600" y="21103"/>
                  <a:pt x="21600" y="20491"/>
                </a:cubicBezTo>
                <a:lnTo>
                  <a:pt x="21600" y="10280"/>
                </a:lnTo>
                <a:cubicBezTo>
                  <a:pt x="21600" y="9668"/>
                  <a:pt x="21295" y="9171"/>
                  <a:pt x="20919" y="9171"/>
                </a:cubicBezTo>
                <a:lnTo>
                  <a:pt x="17033" y="9171"/>
                </a:lnTo>
                <a:lnTo>
                  <a:pt x="15671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Alimentazione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componenti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06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6191960" y="3259163"/>
            <a:ext cx="2813447" cy="789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90" y="0"/>
                </a:moveTo>
                <a:cubicBezTo>
                  <a:pt x="7321" y="0"/>
                  <a:pt x="7102" y="778"/>
                  <a:pt x="7102" y="1738"/>
                </a:cubicBezTo>
                <a:lnTo>
                  <a:pt x="7102" y="18071"/>
                </a:lnTo>
                <a:lnTo>
                  <a:pt x="0" y="19689"/>
                </a:lnTo>
                <a:lnTo>
                  <a:pt x="7355" y="21350"/>
                </a:lnTo>
                <a:cubicBezTo>
                  <a:pt x="7426" y="21493"/>
                  <a:pt x="7503" y="21600"/>
                  <a:pt x="7590" y="21600"/>
                </a:cubicBezTo>
                <a:lnTo>
                  <a:pt x="21112" y="21600"/>
                </a:lnTo>
                <a:cubicBezTo>
                  <a:pt x="21382" y="21600"/>
                  <a:pt x="21600" y="20822"/>
                  <a:pt x="21600" y="19862"/>
                </a:cubicBezTo>
                <a:lnTo>
                  <a:pt x="21600" y="1738"/>
                </a:lnTo>
                <a:cubicBezTo>
                  <a:pt x="21600" y="778"/>
                  <a:pt x="21382" y="0"/>
                  <a:pt x="21112" y="0"/>
                </a:cubicBezTo>
                <a:lnTo>
                  <a:pt x="759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Microcontroller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